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97280" y="2057400"/>
            <a:ext cx="9997135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4000"/>
              </a:lnSpc>
            </a:pPr>
            <a:r>
              <a:rPr sz="6000" b="1">
                <a:solidFill>
                  <a:srgbClr val="22262B"/>
                </a:solidFill>
                <a:latin typeface="Segoe UI"/>
                <a:ea typeface="微软雅黑"/>
                <a:cs typeface="微软雅黑"/>
              </a:rPr>
              <a:t>SkillNerds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" y="3401568"/>
            <a:ext cx="999713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4000"/>
              </a:lnSpc>
            </a:pPr>
            <a:r>
              <a:rPr sz="1700" b="0">
                <a:solidFill>
                  <a:srgbClr val="7C8288"/>
                </a:solidFill>
                <a:latin typeface="Segoe UI"/>
                <a:ea typeface="微软雅黑"/>
                <a:cs typeface="微软雅黑"/>
              </a:rPr>
              <a:t>making free skills everywhere for everyone</a:t>
            </a:r>
          </a:p>
        </p:txBody>
      </p:sp>
      <p:sp>
        <p:nvSpPr>
          <p:cNvPr id="4" name="Rectangle 3"/>
          <p:cNvSpPr/>
          <p:nvPr/>
        </p:nvSpPr>
        <p:spPr>
          <a:xfrm>
            <a:off x="5592927" y="4160520"/>
            <a:ext cx="1005840" cy="45720"/>
          </a:xfrm>
          <a:prstGeom prst="rect">
            <a:avLst/>
          </a:prstGeom>
          <a:solidFill>
            <a:srgbClr val="FFD21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4553712"/>
            <a:ext cx="999713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4000"/>
              </a:lnSpc>
            </a:pPr>
            <a:r>
              <a:rPr sz="1400" b="0">
                <a:solidFill>
                  <a:srgbClr val="7C8288"/>
                </a:solidFill>
                <a:latin typeface="Segoe UI"/>
                <a:ea typeface="微软雅黑"/>
                <a:cs typeface="微软雅黑"/>
              </a:rPr>
              <a:t>本期 Host　孟石 stone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97280" y="841248"/>
            <a:ext cx="999713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4000"/>
              </a:lnSpc>
            </a:pPr>
            <a:r>
              <a:rPr sz="3100" b="1">
                <a:solidFill>
                  <a:srgbClr val="22262B"/>
                </a:solidFill>
                <a:latin typeface="Segoe UI"/>
                <a:ea typeface="微软雅黑"/>
                <a:cs typeface="微软雅黑"/>
              </a:rPr>
              <a:t>新人介绍</a:t>
            </a:r>
          </a:p>
        </p:txBody>
      </p:sp>
      <p:sp>
        <p:nvSpPr>
          <p:cNvPr id="3" name="Rectangle 2"/>
          <p:cNvSpPr/>
          <p:nvPr/>
        </p:nvSpPr>
        <p:spPr>
          <a:xfrm>
            <a:off x="5684367" y="1536192"/>
            <a:ext cx="822960" cy="45720"/>
          </a:xfrm>
          <a:prstGeom prst="rect">
            <a:avLst/>
          </a:prstGeom>
          <a:solidFill>
            <a:srgbClr val="FFD21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3558387" y="3003804"/>
            <a:ext cx="1280160" cy="1280160"/>
          </a:xfrm>
          <a:prstGeom prst="ellipse">
            <a:avLst/>
          </a:prstGeom>
          <a:noFill/>
          <a:ln w="12700">
            <a:solidFill>
              <a:srgbClr val="ECE3D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5" name="Picture 4" descr="tanyining.png"/>
          <p:cNvPicPr>
            <a:picLocks noChangeAspect="1"/>
          </p:cNvPicPr>
          <p:nvPr/>
        </p:nvPicPr>
        <p:blipFill>
          <a:blip r:embed="rId2"/>
          <a:srcRect l="4615" r="4615"/>
          <a:stretch>
            <a:fillRect/>
          </a:stretch>
        </p:blipFill>
        <p:spPr>
          <a:xfrm>
            <a:off x="3604107" y="3049524"/>
            <a:ext cx="1188720" cy="1188720"/>
          </a:xfrm>
          <a:prstGeom prst="ellipse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461107" y="4457700"/>
            <a:ext cx="347472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4000"/>
              </a:lnSpc>
            </a:pPr>
            <a:r>
              <a:rPr sz="1750" b="1">
                <a:solidFill>
                  <a:srgbClr val="22262B"/>
                </a:solidFill>
                <a:latin typeface="Segoe UI"/>
                <a:ea typeface="微软雅黑"/>
                <a:cs typeface="微软雅黑"/>
              </a:rPr>
              <a:t>谭以宁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61107" y="4768596"/>
            <a:ext cx="34747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4000"/>
              </a:lnSpc>
            </a:pPr>
            <a:r>
              <a:rPr sz="1250" b="0">
                <a:solidFill>
                  <a:srgbClr val="7C8288"/>
                </a:solidFill>
                <a:latin typeface="Segoe UI"/>
                <a:ea typeface="微软雅黑"/>
                <a:cs typeface="微软雅黑"/>
              </a:rPr>
              <a:t>Developer Nerd</a:t>
            </a:r>
          </a:p>
        </p:txBody>
      </p:sp>
      <p:sp>
        <p:nvSpPr>
          <p:cNvPr id="8" name="Oval 7"/>
          <p:cNvSpPr/>
          <p:nvPr/>
        </p:nvSpPr>
        <p:spPr>
          <a:xfrm>
            <a:off x="7353147" y="3003804"/>
            <a:ext cx="1280160" cy="1280160"/>
          </a:xfrm>
          <a:prstGeom prst="ellipse">
            <a:avLst/>
          </a:prstGeom>
          <a:noFill/>
          <a:ln w="12700">
            <a:solidFill>
              <a:srgbClr val="ECE3D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9" name="Picture 8" descr="chengzi.png"/>
          <p:cNvPicPr>
            <a:picLocks noChangeAspect="1"/>
          </p:cNvPicPr>
          <p:nvPr/>
        </p:nvPicPr>
        <p:blipFill>
          <a:blip r:embed="rId3"/>
          <a:srcRect t="4464" b="4464"/>
          <a:stretch>
            <a:fillRect/>
          </a:stretch>
        </p:blipFill>
        <p:spPr>
          <a:xfrm>
            <a:off x="7398867" y="3049524"/>
            <a:ext cx="1188720" cy="1188720"/>
          </a:xfrm>
          <a:prstGeom prst="ellipse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255867" y="4457700"/>
            <a:ext cx="347472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4000"/>
              </a:lnSpc>
            </a:pPr>
            <a:r>
              <a:rPr sz="1750" b="1">
                <a:solidFill>
                  <a:srgbClr val="22262B"/>
                </a:solidFill>
                <a:latin typeface="Segoe UI"/>
                <a:ea typeface="微软雅黑"/>
                <a:cs typeface="微软雅黑"/>
              </a:rPr>
              <a:t>橙子🍊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55867" y="4768596"/>
            <a:ext cx="34747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4000"/>
              </a:lnSpc>
            </a:pPr>
            <a:r>
              <a:rPr sz="1250" b="0">
                <a:solidFill>
                  <a:srgbClr val="7C8288"/>
                </a:solidFill>
                <a:latin typeface="Segoe UI"/>
                <a:ea typeface="微软雅黑"/>
                <a:cs typeface="微软雅黑"/>
              </a:rPr>
              <a:t>Developer Nerd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97280" y="841248"/>
            <a:ext cx="999713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4000"/>
              </a:lnSpc>
            </a:pPr>
            <a:r>
              <a:rPr sz="3100" b="1">
                <a:solidFill>
                  <a:srgbClr val="22262B"/>
                </a:solidFill>
                <a:latin typeface="Segoe UI"/>
                <a:ea typeface="微软雅黑"/>
                <a:cs typeface="微软雅黑"/>
              </a:rPr>
              <a:t>新人介绍</a:t>
            </a:r>
          </a:p>
        </p:txBody>
      </p:sp>
      <p:sp>
        <p:nvSpPr>
          <p:cNvPr id="3" name="Rectangle 2"/>
          <p:cNvSpPr/>
          <p:nvPr/>
        </p:nvSpPr>
        <p:spPr>
          <a:xfrm>
            <a:off x="5684367" y="1536192"/>
            <a:ext cx="822960" cy="45720"/>
          </a:xfrm>
          <a:prstGeom prst="rect">
            <a:avLst/>
          </a:prstGeom>
          <a:solidFill>
            <a:srgbClr val="FFD21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5455767" y="2738628"/>
            <a:ext cx="1280160" cy="1280160"/>
          </a:xfrm>
          <a:prstGeom prst="ellipse">
            <a:avLst/>
          </a:prstGeom>
          <a:noFill/>
          <a:ln w="12700">
            <a:solidFill>
              <a:srgbClr val="ECE3D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5" name="Picture 4" descr="zengruixu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1487" y="2784348"/>
            <a:ext cx="1188720" cy="1188720"/>
          </a:xfrm>
          <a:prstGeom prst="ellipse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58487" y="4192524"/>
            <a:ext cx="347472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4000"/>
              </a:lnSpc>
            </a:pPr>
            <a:r>
              <a:rPr sz="1750" b="1">
                <a:solidFill>
                  <a:srgbClr val="22262B"/>
                </a:solidFill>
                <a:latin typeface="Segoe UI"/>
                <a:ea typeface="微软雅黑"/>
                <a:cs typeface="微软雅黑"/>
              </a:rPr>
              <a:t>曾睿煊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58487" y="4503420"/>
            <a:ext cx="34747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4000"/>
              </a:lnSpc>
            </a:pPr>
            <a:r>
              <a:rPr sz="1250" b="0">
                <a:solidFill>
                  <a:srgbClr val="7C8288"/>
                </a:solidFill>
                <a:latin typeface="Segoe UI"/>
                <a:ea typeface="微软雅黑"/>
                <a:cs typeface="微软雅黑"/>
              </a:rPr>
              <a:t>Skill Nerd　接洽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58487" y="4777740"/>
            <a:ext cx="3474720" cy="2651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4000"/>
              </a:lnSpc>
            </a:pPr>
            <a:r>
              <a:rPr sz="1200" b="0">
                <a:solidFill>
                  <a:srgbClr val="7C8288"/>
                </a:solidFill>
                <a:latin typeface="Segoe UI"/>
                <a:ea typeface="微软雅黑"/>
                <a:cs typeface="微软雅黑"/>
              </a:rPr>
              <a:t>中国地震局博士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58487" y="5042916"/>
            <a:ext cx="3474720" cy="2651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4000"/>
              </a:lnSpc>
            </a:pPr>
            <a:r>
              <a:rPr sz="1200" b="0">
                <a:solidFill>
                  <a:srgbClr val="7C8288"/>
                </a:solidFill>
                <a:latin typeface="Segoe UI"/>
                <a:ea typeface="微软雅黑"/>
                <a:cs typeface="微软雅黑"/>
              </a:rPr>
              <a:t>有限元分析专家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97280" y="841248"/>
            <a:ext cx="999713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4000"/>
              </a:lnSpc>
            </a:pPr>
            <a:r>
              <a:rPr sz="3100" b="1">
                <a:solidFill>
                  <a:srgbClr val="22262B"/>
                </a:solidFill>
                <a:latin typeface="Segoe UI"/>
                <a:ea typeface="微软雅黑"/>
                <a:cs typeface="微软雅黑"/>
              </a:rPr>
              <a:t>老 Nerd 介绍</a:t>
            </a:r>
          </a:p>
        </p:txBody>
      </p:sp>
      <p:sp>
        <p:nvSpPr>
          <p:cNvPr id="3" name="Rectangle 2"/>
          <p:cNvSpPr/>
          <p:nvPr/>
        </p:nvSpPr>
        <p:spPr>
          <a:xfrm>
            <a:off x="5684367" y="1536192"/>
            <a:ext cx="822960" cy="45720"/>
          </a:xfrm>
          <a:prstGeom prst="rect">
            <a:avLst/>
          </a:prstGeom>
          <a:solidFill>
            <a:srgbClr val="FFD21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3558387" y="2738628"/>
            <a:ext cx="1280160" cy="1280160"/>
          </a:xfrm>
          <a:prstGeom prst="ellipse">
            <a:avLst/>
          </a:prstGeom>
          <a:noFill/>
          <a:ln w="12700">
            <a:solidFill>
              <a:srgbClr val="ECE3D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5" name="Picture 4" descr="zhangrui.png"/>
          <p:cNvPicPr>
            <a:picLocks noChangeAspect="1"/>
          </p:cNvPicPr>
          <p:nvPr/>
        </p:nvPicPr>
        <p:blipFill>
          <a:blip r:embed="rId2"/>
          <a:srcRect l="3226" r="3226"/>
          <a:stretch>
            <a:fillRect/>
          </a:stretch>
        </p:blipFill>
        <p:spPr>
          <a:xfrm>
            <a:off x="3604107" y="2784348"/>
            <a:ext cx="1188720" cy="1188720"/>
          </a:xfrm>
          <a:prstGeom prst="ellipse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461107" y="4192524"/>
            <a:ext cx="347472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4000"/>
              </a:lnSpc>
            </a:pPr>
            <a:r>
              <a:rPr sz="1750" b="1">
                <a:solidFill>
                  <a:srgbClr val="22262B"/>
                </a:solidFill>
                <a:latin typeface="Segoe UI"/>
                <a:ea typeface="微软雅黑"/>
                <a:cs typeface="微软雅黑"/>
              </a:rPr>
              <a:t>张睿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61107" y="4503420"/>
            <a:ext cx="34747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4000"/>
              </a:lnSpc>
            </a:pPr>
            <a:r>
              <a:rPr sz="1250" b="0">
                <a:solidFill>
                  <a:srgbClr val="7C8288"/>
                </a:solidFill>
                <a:latin typeface="Segoe UI"/>
                <a:ea typeface="微软雅黑"/>
                <a:cs typeface="微软雅黑"/>
              </a:rPr>
              <a:t>Developer Nerd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61107" y="4777740"/>
            <a:ext cx="3474720" cy="2651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4000"/>
              </a:lnSpc>
            </a:pPr>
            <a:r>
              <a:rPr sz="1200" b="0">
                <a:solidFill>
                  <a:srgbClr val="7C8288"/>
                </a:solidFill>
                <a:latin typeface="Segoe UI"/>
                <a:ea typeface="微软雅黑"/>
                <a:cs typeface="微软雅黑"/>
              </a:rPr>
              <a:t>精度 + 软件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61107" y="5042916"/>
            <a:ext cx="3474720" cy="2651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4000"/>
              </a:lnSpc>
            </a:pPr>
            <a:r>
              <a:rPr sz="1200" b="0">
                <a:solidFill>
                  <a:srgbClr val="7C8288"/>
                </a:solidFill>
                <a:latin typeface="Segoe UI"/>
                <a:ea typeface="微软雅黑"/>
                <a:cs typeface="微软雅黑"/>
              </a:rPr>
              <a:t>Agent 工程师</a:t>
            </a:r>
          </a:p>
        </p:txBody>
      </p:sp>
      <p:sp>
        <p:nvSpPr>
          <p:cNvPr id="10" name="Oval 9"/>
          <p:cNvSpPr/>
          <p:nvPr/>
        </p:nvSpPr>
        <p:spPr>
          <a:xfrm>
            <a:off x="7353147" y="2738628"/>
            <a:ext cx="1280160" cy="1280160"/>
          </a:xfrm>
          <a:prstGeom prst="ellipse">
            <a:avLst/>
          </a:prstGeom>
          <a:noFill/>
          <a:ln w="12700">
            <a:solidFill>
              <a:srgbClr val="ECE3D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11" name="Picture 10" descr="yangzejun.png"/>
          <p:cNvPicPr>
            <a:picLocks noChangeAspect="1"/>
          </p:cNvPicPr>
          <p:nvPr/>
        </p:nvPicPr>
        <p:blipFill>
          <a:blip r:embed="rId3"/>
          <a:srcRect l="3125" r="3125"/>
          <a:stretch>
            <a:fillRect/>
          </a:stretch>
        </p:blipFill>
        <p:spPr>
          <a:xfrm>
            <a:off x="7398867" y="2784348"/>
            <a:ext cx="1188720" cy="1188720"/>
          </a:xfrm>
          <a:prstGeom prst="ellipse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255867" y="4192524"/>
            <a:ext cx="347472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4000"/>
              </a:lnSpc>
            </a:pPr>
            <a:r>
              <a:rPr sz="1750" b="1">
                <a:solidFill>
                  <a:srgbClr val="22262B"/>
                </a:solidFill>
                <a:latin typeface="Segoe UI"/>
                <a:ea typeface="微软雅黑"/>
                <a:cs typeface="微软雅黑"/>
              </a:rPr>
              <a:t>杨泽君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55867" y="4503420"/>
            <a:ext cx="34747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4000"/>
              </a:lnSpc>
            </a:pPr>
            <a:r>
              <a:rPr sz="1250" b="0">
                <a:solidFill>
                  <a:srgbClr val="7C8288"/>
                </a:solidFill>
                <a:latin typeface="Segoe UI"/>
                <a:ea typeface="微软雅黑"/>
                <a:cs typeface="微软雅黑"/>
              </a:rPr>
              <a:t>Developer Nerd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55867" y="4777740"/>
            <a:ext cx="3474720" cy="2651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4000"/>
              </a:lnSpc>
            </a:pPr>
            <a:r>
              <a:rPr sz="1200" b="0">
                <a:solidFill>
                  <a:srgbClr val="7C8288"/>
                </a:solidFill>
                <a:latin typeface="Segoe UI"/>
                <a:ea typeface="微软雅黑"/>
                <a:cs typeface="微软雅黑"/>
              </a:rPr>
              <a:t>软件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55867" y="5042916"/>
            <a:ext cx="3474720" cy="2651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4000"/>
              </a:lnSpc>
            </a:pPr>
            <a:r>
              <a:rPr sz="1200" b="0">
                <a:solidFill>
                  <a:srgbClr val="7C8288"/>
                </a:solidFill>
                <a:latin typeface="Segoe UI"/>
                <a:ea typeface="微软雅黑"/>
                <a:cs typeface="微软雅黑"/>
              </a:rPr>
              <a:t>具身初创 co-founder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97280" y="841248"/>
            <a:ext cx="999713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4000"/>
              </a:lnSpc>
            </a:pPr>
            <a:r>
              <a:rPr sz="3100" b="1">
                <a:solidFill>
                  <a:srgbClr val="22262B"/>
                </a:solidFill>
                <a:latin typeface="Segoe UI"/>
                <a:ea typeface="微软雅黑"/>
                <a:cs typeface="微软雅黑"/>
              </a:rPr>
              <a:t>Mentor 环节</a:t>
            </a:r>
          </a:p>
        </p:txBody>
      </p:sp>
      <p:sp>
        <p:nvSpPr>
          <p:cNvPr id="3" name="Rectangle 2"/>
          <p:cNvSpPr/>
          <p:nvPr/>
        </p:nvSpPr>
        <p:spPr>
          <a:xfrm>
            <a:off x="5684367" y="1536192"/>
            <a:ext cx="822960" cy="45720"/>
          </a:xfrm>
          <a:prstGeom prst="rect">
            <a:avLst/>
          </a:prstGeom>
          <a:solidFill>
            <a:srgbClr val="FFD21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3558387" y="2766060"/>
            <a:ext cx="1280160" cy="1280160"/>
          </a:xfrm>
          <a:prstGeom prst="ellipse">
            <a:avLst/>
          </a:prstGeom>
          <a:noFill/>
          <a:ln w="12700">
            <a:solidFill>
              <a:srgbClr val="ECE3D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5" name="Picture 4" descr="zhangrui.png"/>
          <p:cNvPicPr>
            <a:picLocks noChangeAspect="1"/>
          </p:cNvPicPr>
          <p:nvPr/>
        </p:nvPicPr>
        <p:blipFill>
          <a:blip r:embed="rId2"/>
          <a:srcRect l="3226" r="3226"/>
          <a:stretch>
            <a:fillRect/>
          </a:stretch>
        </p:blipFill>
        <p:spPr>
          <a:xfrm>
            <a:off x="3604107" y="2811779"/>
            <a:ext cx="1188720" cy="1188720"/>
          </a:xfrm>
          <a:prstGeom prst="ellipse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461107" y="4219956"/>
            <a:ext cx="347472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4000"/>
              </a:lnSpc>
            </a:pPr>
            <a:r>
              <a:rPr sz="1750" b="1">
                <a:solidFill>
                  <a:srgbClr val="22262B"/>
                </a:solidFill>
                <a:latin typeface="Segoe UI"/>
                <a:ea typeface="微软雅黑"/>
                <a:cs typeface="微软雅黑"/>
              </a:rPr>
              <a:t>张睿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61107" y="4530852"/>
            <a:ext cx="34747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4000"/>
              </a:lnSpc>
            </a:pPr>
            <a:r>
              <a:rPr sz="1250" b="0">
                <a:solidFill>
                  <a:srgbClr val="7C8288"/>
                </a:solidFill>
                <a:latin typeface="Segoe UI"/>
                <a:ea typeface="微软雅黑"/>
                <a:cs typeface="微软雅黑"/>
              </a:rPr>
              <a:t>Developer Nerd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380031" y="4951476"/>
            <a:ext cx="1636871" cy="329184"/>
          </a:xfrm>
          <a:prstGeom prst="roundRect">
            <a:avLst>
              <a:gd name="adj" fmla="val 45000"/>
            </a:avLst>
          </a:prstGeom>
          <a:solidFill>
            <a:srgbClr val="FFF6D6"/>
          </a:solidFill>
          <a:ln>
            <a:noFill/>
          </a:ln>
          <a:effectLst/>
        </p:spPr>
        <p:txBody>
          <a:bodyPr rtlCol="0" anchor="ctr" wrap="none" lIns="54864" rIns="54864" tIns="0" bIns="0"/>
          <a:lstStyle/>
          <a:p>
            <a:pPr algn="ctr">
              <a:lnSpc>
                <a:spcPct val="125000"/>
              </a:lnSpc>
            </a:pPr>
            <a:r>
              <a:rPr sz="1150" b="1">
                <a:solidFill>
                  <a:srgbClr val="8A6A00"/>
                </a:solidFill>
                <a:latin typeface="Segoe UI"/>
                <a:ea typeface="微软雅黑"/>
                <a:cs typeface="微软雅黑"/>
              </a:rPr>
              <a:t>GFJ　issue 45</a:t>
            </a:r>
          </a:p>
        </p:txBody>
      </p:sp>
      <p:sp>
        <p:nvSpPr>
          <p:cNvPr id="9" name="Oval 8"/>
          <p:cNvSpPr/>
          <p:nvPr/>
        </p:nvSpPr>
        <p:spPr>
          <a:xfrm>
            <a:off x="7353147" y="2766060"/>
            <a:ext cx="1280160" cy="1280160"/>
          </a:xfrm>
          <a:prstGeom prst="ellipse">
            <a:avLst/>
          </a:prstGeom>
          <a:noFill/>
          <a:ln w="12700">
            <a:solidFill>
              <a:srgbClr val="ECE3D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10" name="Picture 9" descr="yangzejun.png"/>
          <p:cNvPicPr>
            <a:picLocks noChangeAspect="1"/>
          </p:cNvPicPr>
          <p:nvPr/>
        </p:nvPicPr>
        <p:blipFill>
          <a:blip r:embed="rId3"/>
          <a:srcRect l="3125" r="3125"/>
          <a:stretch>
            <a:fillRect/>
          </a:stretch>
        </p:blipFill>
        <p:spPr>
          <a:xfrm>
            <a:off x="7398867" y="2811779"/>
            <a:ext cx="1188720" cy="1188720"/>
          </a:xfrm>
          <a:prstGeom prst="ellipse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255867" y="4219956"/>
            <a:ext cx="347472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4000"/>
              </a:lnSpc>
            </a:pPr>
            <a:r>
              <a:rPr sz="1750" b="1">
                <a:solidFill>
                  <a:srgbClr val="22262B"/>
                </a:solidFill>
                <a:latin typeface="Segoe UI"/>
                <a:ea typeface="微软雅黑"/>
                <a:cs typeface="微软雅黑"/>
              </a:rPr>
              <a:t>杨泽君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55867" y="4530852"/>
            <a:ext cx="34747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4000"/>
              </a:lnSpc>
            </a:pPr>
            <a:r>
              <a:rPr sz="1250" b="0">
                <a:solidFill>
                  <a:srgbClr val="7C8288"/>
                </a:solidFill>
                <a:latin typeface="Segoe UI"/>
                <a:ea typeface="微软雅黑"/>
                <a:cs typeface="微软雅黑"/>
              </a:rPr>
              <a:t>Developer Nerd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868086" y="4951476"/>
            <a:ext cx="2250281" cy="329184"/>
          </a:xfrm>
          <a:prstGeom prst="roundRect">
            <a:avLst>
              <a:gd name="adj" fmla="val 45000"/>
            </a:avLst>
          </a:prstGeom>
          <a:solidFill>
            <a:srgbClr val="FFF6D6"/>
          </a:solidFill>
          <a:ln>
            <a:noFill/>
          </a:ln>
          <a:effectLst/>
        </p:spPr>
        <p:txBody>
          <a:bodyPr rtlCol="0" anchor="ctr" wrap="none" lIns="54864" rIns="54864" tIns="0" bIns="0"/>
          <a:lstStyle/>
          <a:p>
            <a:pPr algn="ctr">
              <a:lnSpc>
                <a:spcPct val="125000"/>
              </a:lnSpc>
            </a:pPr>
            <a:r>
              <a:rPr sz="1150" b="1">
                <a:solidFill>
                  <a:srgbClr val="8A6A00"/>
                </a:solidFill>
                <a:latin typeface="Segoe UI"/>
                <a:ea typeface="微软雅黑"/>
                <a:cs typeface="微软雅黑"/>
              </a:rPr>
              <a:t>GFJ　cursor 适配 PR25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97280" y="841248"/>
            <a:ext cx="999713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4000"/>
              </a:lnSpc>
            </a:pPr>
            <a:r>
              <a:rPr sz="3100" b="1">
                <a:solidFill>
                  <a:srgbClr val="22262B"/>
                </a:solidFill>
                <a:latin typeface="Segoe UI"/>
                <a:ea typeface="微软雅黑"/>
                <a:cs typeface="微软雅黑"/>
              </a:rPr>
              <a:t>Good First Issue!</a:t>
            </a:r>
          </a:p>
        </p:txBody>
      </p:sp>
      <p:sp>
        <p:nvSpPr>
          <p:cNvPr id="3" name="Rectangle 2"/>
          <p:cNvSpPr/>
          <p:nvPr/>
        </p:nvSpPr>
        <p:spPr>
          <a:xfrm>
            <a:off x="5684367" y="1536192"/>
            <a:ext cx="822960" cy="45720"/>
          </a:xfrm>
          <a:prstGeom prst="rect">
            <a:avLst/>
          </a:prstGeom>
          <a:solidFill>
            <a:srgbClr val="FFD21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4268571" y="3653027"/>
            <a:ext cx="137160" cy="137160"/>
          </a:xfrm>
          <a:prstGeom prst="ellipse">
            <a:avLst/>
          </a:prstGeom>
          <a:solidFill>
            <a:srgbClr val="FFD21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0323" y="3534156"/>
            <a:ext cx="371856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4000"/>
              </a:lnSpc>
            </a:pPr>
            <a:r>
              <a:rPr sz="1600" b="0">
                <a:solidFill>
                  <a:srgbClr val="22262B"/>
                </a:solidFill>
                <a:latin typeface="Segoe UI"/>
                <a:ea typeface="微软雅黑"/>
                <a:cs typeface="微软雅黑"/>
              </a:rPr>
              <a:t>QA 把 issue transfer 给 new nerd</a:t>
            </a:r>
          </a:p>
        </p:txBody>
      </p:sp>
      <p:sp>
        <p:nvSpPr>
          <p:cNvPr id="6" name="Oval 5"/>
          <p:cNvSpPr/>
          <p:nvPr/>
        </p:nvSpPr>
        <p:spPr>
          <a:xfrm>
            <a:off x="4268571" y="4219956"/>
            <a:ext cx="137160" cy="137160"/>
          </a:xfrm>
          <a:prstGeom prst="ellipse">
            <a:avLst/>
          </a:prstGeom>
          <a:solidFill>
            <a:srgbClr val="FFD21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0323" y="4101083"/>
            <a:ext cx="371856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4000"/>
              </a:lnSpc>
            </a:pPr>
            <a:r>
              <a:rPr sz="1600" b="0">
                <a:solidFill>
                  <a:srgbClr val="22262B"/>
                </a:solidFill>
                <a:latin typeface="Segoe UI"/>
                <a:ea typeface="微软雅黑"/>
                <a:cs typeface="微软雅黑"/>
              </a:rPr>
              <a:t>new nerd 在对应 issue / PR 上回复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97280" y="841248"/>
            <a:ext cx="999713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4000"/>
              </a:lnSpc>
            </a:pPr>
            <a:r>
              <a:rPr sz="3100" b="1">
                <a:solidFill>
                  <a:srgbClr val="22262B"/>
                </a:solidFill>
                <a:latin typeface="Segoe UI"/>
                <a:ea typeface="微软雅黑"/>
                <a:cs typeface="微软雅黑"/>
              </a:rPr>
              <a:t>下次周会</a:t>
            </a:r>
          </a:p>
        </p:txBody>
      </p:sp>
      <p:sp>
        <p:nvSpPr>
          <p:cNvPr id="3" name="Rectangle 2"/>
          <p:cNvSpPr/>
          <p:nvPr/>
        </p:nvSpPr>
        <p:spPr>
          <a:xfrm>
            <a:off x="5684367" y="1536192"/>
            <a:ext cx="822960" cy="45720"/>
          </a:xfrm>
          <a:prstGeom prst="rect">
            <a:avLst/>
          </a:prstGeom>
          <a:solidFill>
            <a:srgbClr val="FFD21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97280" y="1755648"/>
            <a:ext cx="999713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4000"/>
              </a:lnSpc>
            </a:pPr>
            <a:r>
              <a:rPr sz="1400" b="0">
                <a:solidFill>
                  <a:srgbClr val="7C8288"/>
                </a:solidFill>
                <a:latin typeface="Segoe UI"/>
                <a:ea typeface="微软雅黑"/>
                <a:cs typeface="微软雅黑"/>
              </a:rPr>
              <a:t>什么时候方便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84042" y="3296412"/>
            <a:ext cx="137160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34000"/>
              </a:lnSpc>
            </a:pPr>
            <a:r>
              <a:rPr sz="1400" b="1">
                <a:solidFill>
                  <a:srgbClr val="22262B"/>
                </a:solidFill>
                <a:latin typeface="Segoe UI"/>
                <a:ea typeface="微软雅黑"/>
                <a:cs typeface="微软雅黑"/>
              </a:rPr>
              <a:t>周五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775682" y="3241548"/>
            <a:ext cx="1051560" cy="438912"/>
          </a:xfrm>
          <a:prstGeom prst="roundRect">
            <a:avLst>
              <a:gd name="adj" fmla="val 40000"/>
            </a:avLst>
          </a:prstGeom>
          <a:noFill/>
          <a:ln w="12700">
            <a:solidFill>
              <a:srgbClr val="ECE3D2"/>
            </a:solidFill>
          </a:ln>
          <a:effectLst/>
        </p:spPr>
        <p:txBody>
          <a:bodyPr rtlCol="0" anchor="ctr" wrap="square" lIns="54864" rIns="54864" tIns="0" bIns="0"/>
          <a:lstStyle/>
          <a:p>
            <a:pPr algn="ctr">
              <a:lnSpc>
                <a:spcPct val="125000"/>
              </a:lnSpc>
            </a:pPr>
            <a:r>
              <a:rPr sz="1300" b="0">
                <a:solidFill>
                  <a:srgbClr val="7C8288"/>
                </a:solidFill>
                <a:latin typeface="Segoe UI"/>
                <a:ea typeface="微软雅黑"/>
                <a:cs typeface="微软雅黑"/>
              </a:rPr>
              <a:t>7 点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010122" y="3241548"/>
            <a:ext cx="1051560" cy="438912"/>
          </a:xfrm>
          <a:prstGeom prst="roundRect">
            <a:avLst>
              <a:gd name="adj" fmla="val 40000"/>
            </a:avLst>
          </a:prstGeom>
          <a:noFill/>
          <a:ln w="12700">
            <a:solidFill>
              <a:srgbClr val="ECE3D2"/>
            </a:solidFill>
          </a:ln>
          <a:effectLst/>
        </p:spPr>
        <p:txBody>
          <a:bodyPr rtlCol="0" anchor="ctr" wrap="square" lIns="54864" rIns="54864" tIns="0" bIns="0"/>
          <a:lstStyle/>
          <a:p>
            <a:pPr algn="ctr">
              <a:lnSpc>
                <a:spcPct val="125000"/>
              </a:lnSpc>
            </a:pPr>
            <a:r>
              <a:rPr sz="1300" b="0">
                <a:solidFill>
                  <a:srgbClr val="7C8288"/>
                </a:solidFill>
                <a:latin typeface="Segoe UI"/>
                <a:ea typeface="微软雅黑"/>
                <a:cs typeface="微软雅黑"/>
              </a:rPr>
              <a:t>10 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84042" y="3954779"/>
            <a:ext cx="137160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34000"/>
              </a:lnSpc>
            </a:pPr>
            <a:r>
              <a:rPr sz="1400" b="1">
                <a:solidFill>
                  <a:srgbClr val="22262B"/>
                </a:solidFill>
                <a:latin typeface="Segoe UI"/>
                <a:ea typeface="微软雅黑"/>
                <a:cs typeface="微软雅黑"/>
              </a:rPr>
              <a:t>周六晚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775682" y="3899915"/>
            <a:ext cx="1051560" cy="438912"/>
          </a:xfrm>
          <a:prstGeom prst="roundRect">
            <a:avLst>
              <a:gd name="adj" fmla="val 40000"/>
            </a:avLst>
          </a:prstGeom>
          <a:noFill/>
          <a:ln w="12700">
            <a:solidFill>
              <a:srgbClr val="ECE3D2"/>
            </a:solidFill>
          </a:ln>
          <a:effectLst/>
        </p:spPr>
        <p:txBody>
          <a:bodyPr rtlCol="0" anchor="ctr" wrap="square" lIns="54864" rIns="54864" tIns="0" bIns="0"/>
          <a:lstStyle/>
          <a:p>
            <a:pPr algn="ctr">
              <a:lnSpc>
                <a:spcPct val="125000"/>
              </a:lnSpc>
            </a:pPr>
            <a:r>
              <a:rPr sz="1300" b="0">
                <a:solidFill>
                  <a:srgbClr val="7C8288"/>
                </a:solidFill>
                <a:latin typeface="Segoe UI"/>
                <a:ea typeface="微软雅黑"/>
                <a:cs typeface="微软雅黑"/>
              </a:rPr>
              <a:t>5 点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010122" y="3899915"/>
            <a:ext cx="1051560" cy="438912"/>
          </a:xfrm>
          <a:prstGeom prst="roundRect">
            <a:avLst>
              <a:gd name="adj" fmla="val 40000"/>
            </a:avLst>
          </a:prstGeom>
          <a:noFill/>
          <a:ln w="12700">
            <a:solidFill>
              <a:srgbClr val="ECE3D2"/>
            </a:solidFill>
          </a:ln>
          <a:effectLst/>
        </p:spPr>
        <p:txBody>
          <a:bodyPr rtlCol="0" anchor="ctr" wrap="square" lIns="54864" rIns="54864" tIns="0" bIns="0"/>
          <a:lstStyle/>
          <a:p>
            <a:pPr algn="ctr">
              <a:lnSpc>
                <a:spcPct val="125000"/>
              </a:lnSpc>
            </a:pPr>
            <a:r>
              <a:rPr sz="1300" b="0">
                <a:solidFill>
                  <a:srgbClr val="7C8288"/>
                </a:solidFill>
                <a:latin typeface="Segoe UI"/>
                <a:ea typeface="微软雅黑"/>
                <a:cs typeface="微软雅黑"/>
              </a:rPr>
              <a:t>7 点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244562" y="3899915"/>
            <a:ext cx="1051560" cy="438912"/>
          </a:xfrm>
          <a:prstGeom prst="roundRect">
            <a:avLst>
              <a:gd name="adj" fmla="val 40000"/>
            </a:avLst>
          </a:prstGeom>
          <a:noFill/>
          <a:ln w="12700">
            <a:solidFill>
              <a:srgbClr val="ECE3D2"/>
            </a:solidFill>
          </a:ln>
          <a:effectLst/>
        </p:spPr>
        <p:txBody>
          <a:bodyPr rtlCol="0" anchor="ctr" wrap="square" lIns="54864" rIns="54864" tIns="0" bIns="0"/>
          <a:lstStyle/>
          <a:p>
            <a:pPr algn="ctr">
              <a:lnSpc>
                <a:spcPct val="125000"/>
              </a:lnSpc>
            </a:pPr>
            <a:r>
              <a:rPr sz="1300" b="0">
                <a:solidFill>
                  <a:srgbClr val="7C8288"/>
                </a:solidFill>
                <a:latin typeface="Segoe UI"/>
                <a:ea typeface="微软雅黑"/>
                <a:cs typeface="微软雅黑"/>
              </a:rPr>
              <a:t>10 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84042" y="4613147"/>
            <a:ext cx="137160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34000"/>
              </a:lnSpc>
            </a:pPr>
            <a:r>
              <a:rPr sz="1400" b="1">
                <a:solidFill>
                  <a:srgbClr val="22262B"/>
                </a:solidFill>
                <a:latin typeface="Segoe UI"/>
                <a:ea typeface="微软雅黑"/>
                <a:cs typeface="微软雅黑"/>
              </a:rPr>
              <a:t>周日晚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775682" y="4558283"/>
            <a:ext cx="1051560" cy="438912"/>
          </a:xfrm>
          <a:prstGeom prst="roundRect">
            <a:avLst>
              <a:gd name="adj" fmla="val 40000"/>
            </a:avLst>
          </a:prstGeom>
          <a:noFill/>
          <a:ln w="12700">
            <a:solidFill>
              <a:srgbClr val="ECE3D2"/>
            </a:solidFill>
          </a:ln>
          <a:effectLst/>
        </p:spPr>
        <p:txBody>
          <a:bodyPr rtlCol="0" anchor="ctr" wrap="square" lIns="54864" rIns="54864" tIns="0" bIns="0"/>
          <a:lstStyle/>
          <a:p>
            <a:pPr algn="ctr">
              <a:lnSpc>
                <a:spcPct val="125000"/>
              </a:lnSpc>
            </a:pPr>
            <a:r>
              <a:rPr sz="1300" b="0">
                <a:solidFill>
                  <a:srgbClr val="7C8288"/>
                </a:solidFill>
                <a:latin typeface="Segoe UI"/>
                <a:ea typeface="微软雅黑"/>
                <a:cs typeface="微软雅黑"/>
              </a:rPr>
              <a:t>5 点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010122" y="4558283"/>
            <a:ext cx="1051560" cy="438912"/>
          </a:xfrm>
          <a:prstGeom prst="roundRect">
            <a:avLst>
              <a:gd name="adj" fmla="val 40000"/>
            </a:avLst>
          </a:prstGeom>
          <a:noFill/>
          <a:ln w="12700">
            <a:solidFill>
              <a:srgbClr val="ECE3D2"/>
            </a:solidFill>
          </a:ln>
          <a:effectLst/>
        </p:spPr>
        <p:txBody>
          <a:bodyPr rtlCol="0" anchor="ctr" wrap="square" lIns="54864" rIns="54864" tIns="0" bIns="0"/>
          <a:lstStyle/>
          <a:p>
            <a:pPr algn="ctr">
              <a:lnSpc>
                <a:spcPct val="125000"/>
              </a:lnSpc>
            </a:pPr>
            <a:r>
              <a:rPr sz="1300" b="0">
                <a:solidFill>
                  <a:srgbClr val="7C8288"/>
                </a:solidFill>
                <a:latin typeface="Segoe UI"/>
                <a:ea typeface="微软雅黑"/>
                <a:cs typeface="微软雅黑"/>
              </a:rPr>
              <a:t>7 点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244562" y="4558283"/>
            <a:ext cx="1051560" cy="438912"/>
          </a:xfrm>
          <a:prstGeom prst="roundRect">
            <a:avLst>
              <a:gd name="adj" fmla="val 40000"/>
            </a:avLst>
          </a:prstGeom>
          <a:noFill/>
          <a:ln w="12700">
            <a:solidFill>
              <a:srgbClr val="ECE3D2"/>
            </a:solidFill>
          </a:ln>
          <a:effectLst/>
        </p:spPr>
        <p:txBody>
          <a:bodyPr rtlCol="0" anchor="ctr" wrap="square" lIns="54864" rIns="54864" tIns="0" bIns="0"/>
          <a:lstStyle/>
          <a:p>
            <a:pPr algn="ctr">
              <a:lnSpc>
                <a:spcPct val="125000"/>
              </a:lnSpc>
            </a:pPr>
            <a:r>
              <a:rPr sz="1300" b="0">
                <a:solidFill>
                  <a:srgbClr val="7C8288"/>
                </a:solidFill>
                <a:latin typeface="Segoe UI"/>
                <a:ea typeface="微软雅黑"/>
                <a:cs typeface="微软雅黑"/>
              </a:rPr>
              <a:t>10 点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